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DF6DA"/>
              </a:solidFill>
              <a:prstDash val="solid"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标题文本"/>
          <p:cNvSpPr txBox="1"/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5" name="正文级别 1…"/>
          <p:cNvSpPr txBox="1"/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" name="幻灯片编号"/>
          <p:cNvSpPr txBox="1"/>
          <p:nvPr>
            <p:ph type="sldNum" sz="quarter" idx="2"/>
          </p:nvPr>
        </p:nvSpPr>
        <p:spPr>
          <a:xfrm>
            <a:off x="22898100" y="12319000"/>
            <a:ext cx="4191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黄昏时分，葡萄牙费拉古杜村对面水边的绿色和黄色小船黄昏时分，葡萄牙南部阿尔加维村附近海上的渔船。"/>
          <p:cNvSpPr/>
          <p:nvPr>
            <p:ph type="pic" sz="half" idx="21"/>
          </p:nvPr>
        </p:nvSpPr>
        <p:spPr>
          <a:xfrm>
            <a:off x="13208000" y="520700"/>
            <a:ext cx="10909968" cy="7277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0" name="葡萄牙阿尔加维蓝绿色海水中的岩层"/>
          <p:cNvSpPr/>
          <p:nvPr>
            <p:ph type="pic" sz="half" idx="22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1" name="葡萄牙的灯塔，前景是沿海岩层，日落时俯瞰大海"/>
          <p:cNvSpPr/>
          <p:nvPr>
            <p:ph type="pic" idx="23"/>
          </p:nvPr>
        </p:nvSpPr>
        <p:spPr>
          <a:xfrm>
            <a:off x="742138" y="-1391145"/>
            <a:ext cx="11855474" cy="17703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–苏子柔"/>
          <p:cNvSpPr txBox="1"/>
          <p:nvPr>
            <p:ph type="body" sz="quarter" idx="21"/>
          </p:nvPr>
        </p:nvSpPr>
        <p:spPr>
          <a:xfrm>
            <a:off x="952500" y="8318500"/>
            <a:ext cx="224790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4200">
                <a:solidFill>
                  <a:srgbClr val="9D9D9D"/>
                </a:solidFill>
              </a:defRPr>
            </a:lvl1pPr>
          </a:lstStyle>
          <a:p>
            <a:pPr/>
            <a:r>
              <a:t>–苏子柔</a:t>
            </a:r>
          </a:p>
        </p:txBody>
      </p:sp>
      <p:sp>
        <p:nvSpPr>
          <p:cNvPr id="120" name="“在此键入引文。”"/>
          <p:cNvSpPr txBox="1"/>
          <p:nvPr>
            <p:ph type="body" sz="quarter" idx="22"/>
          </p:nvPr>
        </p:nvSpPr>
        <p:spPr>
          <a:xfrm>
            <a:off x="2387600" y="5988248"/>
            <a:ext cx="19621500" cy="990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12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黄昏时分，葡萄牙费拉古杜村对面岸边的绿色和黄色小船黄昏时分，葡萄牙南部阿尔加维村附近海上的渔船。"/>
          <p:cNvSpPr/>
          <p:nvPr>
            <p:ph type="pic" idx="21"/>
          </p:nvPr>
        </p:nvSpPr>
        <p:spPr>
          <a:xfrm>
            <a:off x="0" y="-87630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葡萄牙阿尔加维蓝绿色海水中的岩层"/>
          <p:cNvSpPr/>
          <p:nvPr>
            <p:ph type="pic" idx="21"/>
          </p:nvPr>
        </p:nvSpPr>
        <p:spPr>
          <a:xfrm>
            <a:off x="927100" y="-1765300"/>
            <a:ext cx="22529800" cy="150198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标题文本"/>
          <p:cNvSpPr txBox="1"/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5" name="正文级别 1…"/>
          <p:cNvSpPr txBox="1"/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/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葡萄牙的灯塔，前景是沿海岩层，日落时俯瞰大海"/>
          <p:cNvSpPr/>
          <p:nvPr>
            <p:ph type="pic" idx="21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标题文本"/>
          <p:cNvSpPr txBox="1"/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pPr/>
            <a:r>
              <a:t>标题文本</a:t>
            </a:r>
          </a:p>
        </p:txBody>
      </p:sp>
      <p:sp>
        <p:nvSpPr>
          <p:cNvPr id="43" name="正文级别 1…"/>
          <p:cNvSpPr txBox="1"/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线条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线条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2" name="正文级别 1…"/>
          <p:cNvSpPr txBox="1"/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线条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葡萄牙阿尔加维蓝绿色海水中的岩层"/>
          <p:cNvSpPr/>
          <p:nvPr>
            <p:ph type="pic" sz="half" idx="21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线条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83" name="正文级别 1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线条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线条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标题文本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22923500" y="12319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rol of Botrytis cinerea by Volatile Organic Compounds of Bacillus and Its Application in Grape Mildew Preven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88620">
              <a:lnSpc>
                <a:spcPct val="100000"/>
              </a:lnSpc>
              <a:defRPr cap="none" sz="7650">
                <a:solidFill>
                  <a:srgbClr val="000000"/>
                </a:solidFill>
              </a:defRPr>
            </a:pPr>
            <a:r>
              <a:t>Control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Botrytis cinerea</a:t>
            </a:r>
            <a:r>
              <a:t> by Volatile Organic Compounds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Bacillus</a:t>
            </a:r>
            <a:r>
              <a:t> and Its Application in Grape Mildew Prevention</a:t>
            </a:r>
          </a:p>
        </p:txBody>
      </p:sp>
      <p:sp>
        <p:nvSpPr>
          <p:cNvPr id="146" name="Amy Wang, Nora Ya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Amy Wang, Nora Yang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2.2 Production of Bacillus Bacterial Susp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2.2 Production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Bacillus</a:t>
            </a:r>
            <a:r>
              <a:t> Bacterial Suspension</a:t>
            </a:r>
          </a:p>
        </p:txBody>
      </p:sp>
      <p:sp>
        <p:nvSpPr>
          <p:cNvPr id="173" name="Materials: Activated Bacillus spp. bio-control bacterial solution, sterile physiological saline, 2mL centrifuge tubes, pipette tips, shaker, centrifug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Materials: </a:t>
            </a:r>
            <a:r>
              <a:rPr b="0"/>
              <a:t>Activated </a:t>
            </a:r>
            <a:r>
              <a:rPr b="0" i="1"/>
              <a:t>Bacillus</a:t>
            </a:r>
            <a:r>
              <a:rPr b="0"/>
              <a:t> spp. bio-control bacterial solution, sterile physiological saline, 2mL centrifuge tubes, pipette tips, shaker, centrifuge.</a:t>
            </a:r>
            <a:endParaRPr b="0"/>
          </a:p>
          <a:p>
            <a:pPr>
              <a:buBlip>
                <a:blip r:embed="rId2"/>
              </a:buBlip>
              <a:defRPr b="1"/>
            </a:pPr>
            <a:r>
              <a:t>Method:</a:t>
            </a:r>
            <a:r>
              <a:t> </a:t>
            </a:r>
            <a:r>
              <a:rPr b="0"/>
              <a:t>Retrieve activated </a:t>
            </a:r>
            <a:r>
              <a:rPr b="0" i="1"/>
              <a:t>Bacillus</a:t>
            </a:r>
            <a:r>
              <a:rPr b="0"/>
              <a:t> solution. Centrifuge 1mL at 5000× for 5 min. Discard supernatant. Re-suspend pellet in 1mL sterile physiological saline. Repeat once. Final pellet re-suspended in 1mL sterile physiological saline for concentrated suspension.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2.3 In Vitro Inhibition Experiment of Volatile Organic Compounds of Bacillus spp. to Putrefying Bacter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2615">
              <a:defRPr sz="6570"/>
            </a:pPr>
            <a:r>
              <a:t>2.3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In Vitro</a:t>
            </a:r>
            <a:r>
              <a:t> Inhibition Experiment of Volatile Organic Compounds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Bacillus</a:t>
            </a:r>
            <a:r>
              <a:t> spp. to Putrefying Bacteria</a:t>
            </a:r>
          </a:p>
        </p:txBody>
      </p:sp>
      <p:sp>
        <p:nvSpPr>
          <p:cNvPr id="176" name="Materials: Activated Bacillus spp. bacterial suspension, Botrytis cinerea spore suspension, bi-plates, parafilm, pipette tips, L-shaped spreader, 28°C incubato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Materials: </a:t>
            </a:r>
            <a:r>
              <a:rPr b="0"/>
              <a:t>Activated </a:t>
            </a:r>
            <a:r>
              <a:rPr b="0" i="1"/>
              <a:t>Bacillus</a:t>
            </a:r>
            <a:r>
              <a:rPr b="0"/>
              <a:t> spp. bacterial suspension, </a:t>
            </a:r>
            <a:r>
              <a:rPr b="0" i="1"/>
              <a:t>Botrytis cinerea</a:t>
            </a:r>
            <a:r>
              <a:rPr b="0"/>
              <a:t> spore suspension, bi-plates, parafilm, pipette tips, L-shaped spreader, 28°C incubator.</a:t>
            </a:r>
            <a:endParaRPr b="0"/>
          </a:p>
          <a:p>
            <a:pPr>
              <a:buBlip>
                <a:blip r:embed="rId2"/>
              </a:buBlip>
              <a:defRPr b="1"/>
            </a:pPr>
            <a:r>
              <a:t>Method:</a:t>
            </a:r>
            <a:r>
              <a:t> </a:t>
            </a:r>
            <a:r>
              <a:rPr b="0"/>
              <a:t>100µL </a:t>
            </a:r>
            <a:r>
              <a:rPr b="0" i="1"/>
              <a:t>Bacillus</a:t>
            </a:r>
            <a:r>
              <a:rPr b="0"/>
              <a:t> suspension spread on LB agar half of bi-plate. 10µL </a:t>
            </a:r>
            <a:r>
              <a:rPr b="0" i="1"/>
              <a:t>Botrytis cinerea</a:t>
            </a:r>
            <a:r>
              <a:rPr b="0"/>
              <a:t> spore suspension inoculated in center of PDA half. Seal with parafilm. Incubate at 28°C for 3 days. Observe and measure mycelial growth.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2.4 Application of Optimal Bacillus Volatile Organic Compounds in Fru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8990">
              <a:defRPr sz="8820"/>
            </a:pPr>
            <a:r>
              <a:t>2.4 Application of Optimal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Bacillus</a:t>
            </a:r>
            <a:r>
              <a:t> Volatile Organic Compounds in Fruits</a:t>
            </a:r>
          </a:p>
        </p:txBody>
      </p:sp>
      <p:sp>
        <p:nvSpPr>
          <p:cNvPr id="179" name="Materials: Activated Bacillus spp. bacterial solution, apples, grapes, Botrytis cinerea spores, 0.2% sodium hypochlorite, sterile physiological saline, LB agar plate, 2mL centrifuge tubes, pipette tips, PE plastic film, pipettes, centrifuge, hole punc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77850">
              <a:spcBef>
                <a:spcPts val="4100"/>
              </a:spcBef>
              <a:buBlip>
                <a:blip r:embed="rId2"/>
              </a:buBlip>
              <a:defRPr b="1" sz="3220"/>
            </a:pPr>
            <a:r>
              <a:t>Materials: </a:t>
            </a:r>
            <a:r>
              <a:rPr b="0"/>
              <a:t>Activated </a:t>
            </a:r>
            <a:r>
              <a:rPr b="0" i="1"/>
              <a:t>Bacillus</a:t>
            </a:r>
            <a:r>
              <a:rPr b="0"/>
              <a:t> spp. bacterial solution, apples, grapes, </a:t>
            </a:r>
            <a:r>
              <a:rPr b="0" i="1"/>
              <a:t>Botrytis cinerea</a:t>
            </a:r>
            <a:r>
              <a:rPr b="0"/>
              <a:t> spores, 0.2% sodium hypochlorite, sterile physiological saline, LB agar plate, 2mL centrifuge tubes, pipette tips, PE plastic film, pipettes, centrifuge, hole puncher, 37°C incubator.</a:t>
            </a:r>
            <a:endParaRPr b="0"/>
          </a:p>
          <a:p>
            <a:pPr marL="400050" indent="-400050" defTabSz="577850">
              <a:spcBef>
                <a:spcPts val="4100"/>
              </a:spcBef>
              <a:buBlip>
                <a:blip r:embed="rId2"/>
              </a:buBlip>
              <a:defRPr b="1" sz="3220"/>
            </a:pPr>
            <a:r>
              <a:t>Method:</a:t>
            </a:r>
            <a:endParaRPr b="0"/>
          </a:p>
          <a:p>
            <a:pPr lvl="1" marL="800100" indent="-400050" defTabSz="577850">
              <a:spcBef>
                <a:spcPts val="4100"/>
              </a:spcBef>
              <a:buBlip>
                <a:blip r:embed="rId2"/>
              </a:buBlip>
              <a:defRPr sz="3220"/>
            </a:pPr>
            <a:r>
              <a:t>Fruit Washing: Select similar apples/grapes, disinfect with 0.2% sodium hypochlorite (3-5 min), rinse twice, air dry.</a:t>
            </a:r>
          </a:p>
          <a:p>
            <a:pPr lvl="1" marL="800100" indent="-400050" defTabSz="577850">
              <a:spcBef>
                <a:spcPts val="4100"/>
              </a:spcBef>
              <a:buBlip>
                <a:blip r:embed="rId2"/>
              </a:buBlip>
              <a:defRPr sz="3220"/>
            </a:pPr>
            <a:r>
              <a:rPr i="1"/>
              <a:t>Bacillus</a:t>
            </a:r>
            <a:r>
              <a:t> Plate Prep: (As in 2.2) 200µL concentrated </a:t>
            </a:r>
            <a:r>
              <a:rPr i="1"/>
              <a:t>Bacillus</a:t>
            </a:r>
            <a:r>
              <a:t> suspension coated on LB plates, incubated 37°C for 3h.</a:t>
            </a:r>
          </a:p>
          <a:p>
            <a:pPr lvl="1" marL="800100" indent="-400050" defTabSz="577850">
              <a:spcBef>
                <a:spcPts val="4100"/>
              </a:spcBef>
              <a:buBlip>
                <a:blip r:embed="rId2"/>
              </a:buBlip>
              <a:defRPr sz="3220"/>
            </a:pPr>
            <a:r>
              <a:t>Fruit Wounding: Surface-disinfected grapes wounded.</a:t>
            </a:r>
          </a:p>
          <a:p>
            <a:pPr lvl="1" marL="800100" indent="-400050" defTabSz="577850">
              <a:spcBef>
                <a:spcPts val="4100"/>
              </a:spcBef>
              <a:buBlip>
                <a:blip r:embed="rId2"/>
              </a:buBlip>
              <a:defRPr sz="3220"/>
            </a:pPr>
            <a:r>
              <a:t>Inoculation &amp; Setup: Inoculate 10µL </a:t>
            </a:r>
            <a:r>
              <a:rPr i="1"/>
              <a:t>Botrytis cinerea</a:t>
            </a:r>
            <a:r>
              <a:t> spore suspension into each wound. After 2h, retrieve </a:t>
            </a:r>
            <a:r>
              <a:rPr i="1"/>
              <a:t>Bacillus</a:t>
            </a:r>
            <a:r>
              <a:t> plates. Place inoculated fruits in sterile cabinet with </a:t>
            </a:r>
            <a:r>
              <a:rPr i="1"/>
              <a:t>Bacillus</a:t>
            </a:r>
            <a:r>
              <a:t> plates. Use empty LB plate as control. Seal fruits with PE plastic film and store at 25°C.</a:t>
            </a:r>
          </a:p>
          <a:p>
            <a:pPr lvl="1" marL="800100" indent="-400050" defTabSz="577850">
              <a:spcBef>
                <a:spcPts val="4100"/>
              </a:spcBef>
              <a:buBlip>
                <a:blip r:embed="rId2"/>
              </a:buBlip>
              <a:defRPr sz="3220"/>
            </a:pPr>
            <a:r>
              <a:t>Observation: After 2 days, regularly observe and statistically analyze disease incidence and measure diameter.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orphological analysis"/>
          <p:cNvSpPr txBox="1"/>
          <p:nvPr>
            <p:ph type="title"/>
          </p:nvPr>
        </p:nvSpPr>
        <p:spPr>
          <a:xfrm>
            <a:off x="9355769" y="736689"/>
            <a:ext cx="22479001" cy="1574801"/>
          </a:xfrm>
          <a:prstGeom prst="rect">
            <a:avLst/>
          </a:prstGeom>
        </p:spPr>
        <p:txBody>
          <a:bodyPr/>
          <a:lstStyle/>
          <a:p>
            <a:pPr/>
            <a:r>
              <a:t>Morphological analysis</a:t>
            </a:r>
          </a:p>
        </p:txBody>
      </p:sp>
      <p:sp>
        <p:nvSpPr>
          <p:cNvPr id="182" name="Bacillus strains"/>
          <p:cNvSpPr txBox="1"/>
          <p:nvPr>
            <p:ph type="body" sz="quarter" idx="1"/>
          </p:nvPr>
        </p:nvSpPr>
        <p:spPr>
          <a:xfrm>
            <a:off x="9355769" y="2202713"/>
            <a:ext cx="22479001" cy="1181101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Bacillus </a:t>
            </a:r>
            <a:r>
              <a:rPr i="0"/>
              <a:t>strains</a:t>
            </a:r>
          </a:p>
        </p:txBody>
      </p:sp>
      <p:pic>
        <p:nvPicPr>
          <p:cNvPr id="183" name="截屏2025-07-27 17.20.54.png" descr="截屏2025-07-27 17.20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350" y="617782"/>
            <a:ext cx="9069635" cy="12480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截屏2025-07-27 17.21.28.png" descr="截屏2025-07-27 17.21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42884" y="2718756"/>
            <a:ext cx="7800055" cy="1025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截屏2025-07-27 17.21.58.png" descr="截屏2025-07-27 17.21.5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38375" y="2140932"/>
            <a:ext cx="6300147" cy="10966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orphological analysis…"/>
          <p:cNvSpPr txBox="1"/>
          <p:nvPr>
            <p:ph type="ctrTitle"/>
          </p:nvPr>
        </p:nvSpPr>
        <p:spPr>
          <a:xfrm>
            <a:off x="15675193" y="510392"/>
            <a:ext cx="19052238" cy="834523"/>
          </a:xfrm>
          <a:prstGeom prst="rect">
            <a:avLst/>
          </a:prstGeom>
        </p:spPr>
        <p:txBody>
          <a:bodyPr/>
          <a:lstStyle/>
          <a:p>
            <a:pPr defTabSz="330200">
              <a:defRPr sz="3600"/>
            </a:pPr>
            <a:r>
              <a:t>Morphological analysis</a:t>
            </a:r>
            <a:br/>
          </a:p>
          <a:p>
            <a:pPr defTabSz="330200">
              <a:defRPr sz="3600"/>
            </a:pPr>
          </a:p>
          <a:p>
            <a:pPr defTabSz="330200">
              <a:defRPr sz="3600"/>
            </a:pPr>
            <a:r>
              <a:t>analysis</a:t>
            </a:r>
          </a:p>
        </p:txBody>
      </p:sp>
      <p:sp>
        <p:nvSpPr>
          <p:cNvPr id="188" name="Botrytis cinerea"/>
          <p:cNvSpPr txBox="1"/>
          <p:nvPr>
            <p:ph type="subTitle" sz="quarter" idx="1"/>
          </p:nvPr>
        </p:nvSpPr>
        <p:spPr>
          <a:xfrm>
            <a:off x="15691719" y="1470181"/>
            <a:ext cx="22479001" cy="11557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Botrytis cinerea</a:t>
            </a:r>
          </a:p>
        </p:txBody>
      </p:sp>
      <p:pic>
        <p:nvPicPr>
          <p:cNvPr id="189" name="截屏2025-07-27 17.23.11.png" descr="截屏2025-07-27 17.23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52" y="26895"/>
            <a:ext cx="15583168" cy="1299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截屏2025-07-27 17.27.27.png" descr="截屏2025-07-27 17.27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5858" y="2089831"/>
            <a:ext cx="8825885" cy="1093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93" name="Key Finding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145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Key Findings: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i="1" sz="2024"/>
            </a:pPr>
            <a:r>
              <a:t>Bacillus </a:t>
            </a:r>
            <a:r>
              <a:rPr i="0"/>
              <a:t>B1-B12 volatile compounds effectively disrupted fungal growth.</a:t>
            </a:r>
            <a:endParaRPr i="0"/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Observed effects: hyphal deformation, cell wall damage, cytoplasmic leakage.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Concentration-dependent suppression patterns.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Elected strains also reduced spore germination and sclerotia formation.</a:t>
            </a:r>
          </a:p>
          <a:p>
            <a:pPr marL="25145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Biocontrol Efficacy: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Confirmed through </a:t>
            </a:r>
            <a:r>
              <a:rPr i="1"/>
              <a:t>in vitro</a:t>
            </a:r>
            <a:r>
              <a:t> assays and preliminary grape fruit trials.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rPr i="1"/>
              <a:t>Bacillus</a:t>
            </a:r>
            <a:r>
              <a:t> spp. strain B3 demonstrated the best biocontrol efficacy.</a:t>
            </a:r>
          </a:p>
          <a:p>
            <a:pPr marL="25145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Future Research Directions: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Identify specific active volatile components and their mechanisms.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Conduct field trials for practical performance assessment.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Explore synergistic combinations with plant extracts or bio-pesticides.</a:t>
            </a:r>
          </a:p>
          <a:p>
            <a:pPr lvl="1" marL="502919" indent="-251459" defTabSz="363220">
              <a:spcBef>
                <a:spcPts val="2500"/>
              </a:spcBef>
              <a:buBlip>
                <a:blip r:embed="rId2"/>
              </a:buBlip>
              <a:defRPr sz="2024"/>
            </a:pPr>
            <a:r>
              <a:t>Develop optimized biocontrol products for sustainable viticulture.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bstract: a novel eco-friendly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Abstract: a novel eco-friendly solution</a:t>
            </a:r>
          </a:p>
        </p:txBody>
      </p:sp>
      <p:sp>
        <p:nvSpPr>
          <p:cNvPr id="149" name="Key Finding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2894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Key Findings: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Significant inhibitory effects of </a:t>
            </a:r>
            <a:r>
              <a:rPr i="1"/>
              <a:t>Bacillus</a:t>
            </a:r>
            <a:r>
              <a:t> VOCs against </a:t>
            </a:r>
            <a:r>
              <a:rPr i="1"/>
              <a:t>Botrytis cinerea</a:t>
            </a:r>
            <a:r>
              <a:t>.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Effective suppression of mycelial growth (inhibition rate: 78.3±2.1%).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Complete inhibition of spore germination (p50% hyphae).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Induction of ion homeostasis imbalance (intracellular K+ leakage reaches 3.8 mM/g).</a:t>
            </a:r>
          </a:p>
          <a:p>
            <a:pPr marL="302894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Practical Application: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Extended strawberry shelf-life by 5-7 days.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62% reduced decay rate observed.</a:t>
            </a:r>
          </a:p>
          <a:p>
            <a:pPr marL="302894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Significance: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Provides a novel eco-friendly solution for postharvest disease control in fruits (grapes, vegetables).</a:t>
            </a:r>
          </a:p>
          <a:p>
            <a:pPr lvl="1" marL="605789" indent="-302894" defTabSz="437514">
              <a:spcBef>
                <a:spcPts val="3100"/>
              </a:spcBef>
              <a:buBlip>
                <a:blip r:embed="rId2"/>
              </a:buBlip>
              <a:defRPr sz="2438"/>
            </a:pPr>
            <a:r>
              <a:t>Establishes theoretical foundations for developing novel biocontrol technologies.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troduction - Research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- Research Context</a:t>
            </a:r>
          </a:p>
        </p:txBody>
      </p:sp>
      <p:sp>
        <p:nvSpPr>
          <p:cNvPr id="152" name="Biological control of plant diseases, specifically gray mold (Botrytis cinere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Biological control of plant diseases, specifically gray mold (</a:t>
            </a:r>
            <a:r>
              <a:rPr i="1"/>
              <a:t>Botrytis cinerea</a:t>
            </a:r>
            <a:r>
              <a:t>)</a:t>
            </a:r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Gray mold causes severe losses in economic crops (grapes, roses, blueberries)</a:t>
            </a:r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Increasing pathogen resistance due to wide application of chemical fungicides</a:t>
            </a:r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Increasing pathogen resistance due to wide application of chemical fungicides.</a:t>
            </a:r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Seeking alternative, environmentally friendly biological control methods.</a:t>
            </a:r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Inhibitory effect of volatile organic compounds (VOCs) produced by </a:t>
            </a:r>
            <a:r>
              <a:rPr i="1"/>
              <a:t>Bacillus spp.</a:t>
            </a:r>
            <a:r>
              <a:t> on </a:t>
            </a:r>
            <a:r>
              <a:rPr i="1"/>
              <a:t>Botrytis cinerea</a:t>
            </a:r>
            <a:r>
              <a:t>.</a:t>
            </a:r>
          </a:p>
          <a:p>
            <a:pPr marL="0" indent="0" defTabSz="425195">
              <a:spcBef>
                <a:spcPts val="1300"/>
              </a:spcBef>
              <a:buSzTx/>
              <a:buNone/>
              <a:defRPr b="1" sz="1302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ntroduction - Prior re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- Prior research</a:t>
            </a:r>
          </a:p>
        </p:txBody>
      </p:sp>
      <p:sp>
        <p:nvSpPr>
          <p:cNvPr id="155" name="Summary of Previous Wor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Summary of Previous Work</a:t>
            </a:r>
          </a:p>
          <a:p>
            <a:pPr lvl="1">
              <a:buBlip>
                <a:blip r:embed="rId2"/>
              </a:buBlip>
            </a:pPr>
            <a:r>
              <a:t>Various microorganisms (yeasts, bacteria) and plant extracts inhibit </a:t>
            </a:r>
            <a:r>
              <a:rPr i="1"/>
              <a:t>Botrytis cinerea</a:t>
            </a:r>
            <a:r>
              <a:t>.</a:t>
            </a:r>
          </a:p>
          <a:p>
            <a:pPr lvl="1">
              <a:buBlip>
                <a:blip r:embed="rId2"/>
              </a:buBlip>
            </a:pPr>
            <a:r>
              <a:t>Yeasts secrete VOCs and diffusible metabolites.</a:t>
            </a:r>
          </a:p>
          <a:p>
            <a:pPr lvl="1">
              <a:buBlip>
                <a:blip r:embed="rId2"/>
              </a:buBlip>
            </a:pPr>
            <a:r>
              <a:t>Plant extracts (phenolic compounds) show anti-fungal activity.</a:t>
            </a:r>
          </a:p>
          <a:p>
            <a:pPr lvl="1">
              <a:buBlip>
                <a:blip r:embed="rId2"/>
              </a:buBlip>
            </a:pPr>
            <a:r>
              <a:rPr i="1"/>
              <a:t>Bacillus subtilis</a:t>
            </a:r>
            <a:r>
              <a:t> and related strains have antagonistic effects.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ntroduction - prior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- prior methods</a:t>
            </a:r>
          </a:p>
        </p:txBody>
      </p:sp>
      <p:sp>
        <p:nvSpPr>
          <p:cNvPr id="158" name="Methods Used in Prior Stud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Methods Used in Prior Studies</a:t>
            </a:r>
          </a:p>
          <a:p>
            <a:pPr lvl="1">
              <a:buBlip>
                <a:blip r:embed="rId2"/>
              </a:buBlip>
            </a:pPr>
            <a:r>
              <a:t>Double culture method</a:t>
            </a:r>
          </a:p>
          <a:p>
            <a:pPr lvl="1">
              <a:buBlip>
                <a:blip r:embed="rId2"/>
              </a:buBlip>
            </a:pPr>
            <a:r>
              <a:t>Metabolite extraction and analysis (GC-MS)</a:t>
            </a:r>
          </a:p>
          <a:p>
            <a:pPr lvl="1">
              <a:buBlip>
                <a:blip r:embed="rId2"/>
              </a:buBlip>
            </a:pPr>
            <a:r>
              <a:t>Plant inoculation experiments (in vivo)</a:t>
            </a:r>
          </a:p>
          <a:p>
            <a:pPr lvl="1">
              <a:buBlip>
                <a:blip r:embed="rId2"/>
              </a:buBlip>
            </a:pPr>
            <a:r>
              <a:t>Genomic and metabolomics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troduction - research gaps &amp;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Introduction - research gaps &amp; contributions</a:t>
            </a:r>
          </a:p>
        </p:txBody>
      </p:sp>
      <p:sp>
        <p:nvSpPr>
          <p:cNvPr id="161" name="Research Ga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909" indent="-422909" defTabSz="610870">
              <a:spcBef>
                <a:spcPts val="4300"/>
              </a:spcBef>
              <a:buBlip>
                <a:blip r:embed="rId2"/>
              </a:buBlip>
              <a:defRPr b="1" sz="3404"/>
            </a:pPr>
            <a:r>
              <a:t>Research Gaps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Unclear mechanism of action (direct inhibition vs. induced plant defense).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Limited research on types and specific mechanisms of volatile compounds.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Limited field application effect despite good lab results.</a:t>
            </a:r>
          </a:p>
          <a:p>
            <a:pPr marL="422909" indent="-422909" defTabSz="610870">
              <a:spcBef>
                <a:spcPts val="4300"/>
              </a:spcBef>
              <a:buBlip>
                <a:blip r:embed="rId2"/>
              </a:buBlip>
              <a:defRPr b="1" sz="3404"/>
            </a:pPr>
            <a:r>
              <a:t>Study's Unique Contributions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Systematic study focusing on </a:t>
            </a:r>
            <a:r>
              <a:rPr i="1"/>
              <a:t>Bacillus</a:t>
            </a:r>
            <a:r>
              <a:t>-produced VOCs (vs. yeast/plant extracts).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In-depth exploration of VOC types and inhibitory mechanisms using molecular biology and metabolomics.</a:t>
            </a:r>
          </a:p>
          <a:p>
            <a:pPr lvl="1" marL="845819" indent="-422909" defTabSz="610870">
              <a:spcBef>
                <a:spcPts val="4300"/>
              </a:spcBef>
              <a:buBlip>
                <a:blip r:embed="rId2"/>
              </a:buBlip>
              <a:defRPr sz="3404"/>
            </a:pPr>
            <a:r>
              <a:t>Evaluation of control effect on grape fruits (practical application).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ntroduction - expected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- expected outcomes</a:t>
            </a:r>
          </a:p>
        </p:txBody>
      </p:sp>
      <p:sp>
        <p:nvSpPr>
          <p:cNvPr id="164" name="Potential Resu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Potential Results</a:t>
            </a:r>
          </a:p>
          <a:p>
            <a:pPr lvl="1">
              <a:buBlip>
                <a:blip r:embed="rId2"/>
              </a:buBlip>
              <a:defRPr i="1"/>
            </a:pPr>
            <a:r>
              <a:t>Bacillus </a:t>
            </a:r>
            <a:r>
              <a:rPr i="0"/>
              <a:t>produces diverse VOCs with significant anti-fungal activity.</a:t>
            </a:r>
            <a:endParaRPr i="0"/>
          </a:p>
          <a:p>
            <a:pPr lvl="1">
              <a:buBlip>
                <a:blip r:embed="rId2"/>
              </a:buBlip>
            </a:pPr>
            <a:r>
              <a:t>VOCs may interfere with </a:t>
            </a:r>
            <a:r>
              <a:rPr i="1"/>
              <a:t>Botrytis cinerea</a:t>
            </a:r>
            <a:r>
              <a:t> cell membrane integrity or spore germination.</a:t>
            </a:r>
          </a:p>
          <a:p>
            <a:pPr lvl="1">
              <a:buBlip>
                <a:blip r:embed="rId2"/>
              </a:buBlip>
            </a:pPr>
            <a:r>
              <a:t>Significant reduction in gray mold incidence on grape fruits.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terials &amp; methods - 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 &amp; methods - overview</a:t>
            </a:r>
          </a:p>
        </p:txBody>
      </p:sp>
      <p:sp>
        <p:nvSpPr>
          <p:cNvPr id="167" name="Experiment Name: Application of Optimal Bacillus Volatile Organic Compounds in Frui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b="1" sz="4278"/>
            </a:pPr>
            <a:r>
              <a:t>Experiment Name: </a:t>
            </a:r>
            <a:r>
              <a:rPr b="0"/>
              <a:t>Application of Optimal </a:t>
            </a:r>
            <a:r>
              <a:rPr b="0" i="1"/>
              <a:t>Bacillus</a:t>
            </a:r>
            <a:r>
              <a:rPr b="0"/>
              <a:t> Volatile Organic Compounds in Fruits</a:t>
            </a:r>
            <a:endParaRPr b="0"/>
          </a:p>
          <a:p>
            <a:pPr marL="531494" indent="-531494" defTabSz="767715">
              <a:spcBef>
                <a:spcPts val="5400"/>
              </a:spcBef>
              <a:buBlip>
                <a:blip r:embed="rId2"/>
              </a:buBlip>
              <a:defRPr b="1" sz="4278"/>
            </a:pPr>
            <a:r>
              <a:t>Main Steps:</a:t>
            </a:r>
            <a:endParaRPr b="0"/>
          </a:p>
          <a:p>
            <a:pPr lvl="1" marL="1062989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Activation of </a:t>
            </a:r>
            <a:r>
              <a:rPr i="1"/>
              <a:t>Bacillus</a:t>
            </a:r>
            <a:r>
              <a:t> Bio-control Strains</a:t>
            </a:r>
          </a:p>
          <a:p>
            <a:pPr lvl="1" marL="1062989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Production of </a:t>
            </a:r>
            <a:r>
              <a:rPr i="1"/>
              <a:t>Bacillus</a:t>
            </a:r>
            <a:r>
              <a:t> Bacterial Suspension</a:t>
            </a:r>
          </a:p>
          <a:p>
            <a:pPr lvl="1" marL="1062989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rPr i="1"/>
              <a:t>In Vitro</a:t>
            </a:r>
            <a:r>
              <a:t> Inhibition Experiment of Volatile Organic Compounds of </a:t>
            </a:r>
            <a:r>
              <a:rPr i="1"/>
              <a:t>Bacillus</a:t>
            </a:r>
            <a:r>
              <a:t> spp. to Putrefying Bacteria</a:t>
            </a:r>
          </a:p>
          <a:p>
            <a:pPr lvl="1" marL="1062989" indent="-531494" defTabSz="767715">
              <a:spcBef>
                <a:spcPts val="5400"/>
              </a:spcBef>
              <a:buBlip>
                <a:blip r:embed="rId2"/>
              </a:buBlip>
              <a:defRPr sz="4278"/>
            </a:pPr>
            <a:r>
              <a:t>Application of Optimal </a:t>
            </a:r>
            <a:r>
              <a:rPr i="1"/>
              <a:t>Bacillus</a:t>
            </a:r>
            <a:r>
              <a:t> Volatile Organic Compounds in Fruits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2.1 Activation of Bacillus Bio-control Stra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2.1 Activation of </a:t>
            </a:r>
            <a:r>
              <a:rPr i="1">
                <a:latin typeface="+mn-lt"/>
                <a:ea typeface="+mn-ea"/>
                <a:cs typeface="+mn-cs"/>
                <a:sym typeface="Gill Sans"/>
              </a:rPr>
              <a:t>Bacillus</a:t>
            </a:r>
            <a:r>
              <a:t> Bio-control Strains</a:t>
            </a:r>
          </a:p>
        </p:txBody>
      </p:sp>
      <p:sp>
        <p:nvSpPr>
          <p:cNvPr id="170" name="Materials: LB broth, LB agar plates, PDA plates, pure water, physiological saline, pipette tips, petri dishes, filter paper discs (5mm), centrifuge tubes, flasks, cylinders, pipettes, centrifuge, autoclave, hole puncher, laminar flow hoo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Materials: </a:t>
            </a:r>
            <a:r>
              <a:rPr b="0"/>
              <a:t>LB broth, LB agar plates, PDA plates, pure water, physiological saline, pipette tips, petri dishes, filter paper discs (5mm), centrifuge tubes, flasks, cylinders, pipettes, centrifuge, autoclave, hole puncher, laminar flow hood.</a:t>
            </a:r>
            <a:endParaRPr b="0"/>
          </a:p>
          <a:p>
            <a:pPr>
              <a:buBlip>
                <a:blip r:embed="rId2"/>
              </a:buBlip>
              <a:defRPr b="1"/>
            </a:pPr>
            <a:r>
              <a:t>Method:</a:t>
            </a:r>
            <a:r>
              <a:t> </a:t>
            </a:r>
            <a:r>
              <a:rPr b="0"/>
              <a:t>Routine culture on LB agar/broth. Activated from frozen stocks on LB agar (37°C, 24h). Single colony inoculated into LB broth (37°C, 180 rpm overnight shaking).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